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481" r:id="rId2"/>
    <p:sldId id="576" r:id="rId3"/>
    <p:sldId id="577" r:id="rId4"/>
    <p:sldId id="578" r:id="rId5"/>
    <p:sldId id="579" r:id="rId6"/>
    <p:sldId id="580" r:id="rId7"/>
    <p:sldId id="584" r:id="rId8"/>
    <p:sldId id="583" r:id="rId9"/>
    <p:sldId id="582" r:id="rId10"/>
    <p:sldId id="560" r:id="rId11"/>
  </p:sldIdLst>
  <p:sldSz cx="12192000" cy="6858000"/>
  <p:notesSz cx="9144000" cy="6858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F1F1"/>
    <a:srgbClr val="47A842"/>
    <a:srgbClr val="8AA1CB"/>
    <a:srgbClr val="700A0A"/>
    <a:srgbClr val="75B449"/>
    <a:srgbClr val="B91111"/>
    <a:srgbClr val="55A3A9"/>
    <a:srgbClr val="EE4444"/>
    <a:srgbClr val="1DFF63"/>
    <a:srgbClr val="61FF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中等深淺樣式 4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EC20E35-A176-4012-BC5E-935CFFF8708E}" styleName="中等深淺樣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淺色樣式 1 - 輔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52" autoAdjust="0"/>
    <p:restoredTop sz="95088" autoAdjust="0"/>
  </p:normalViewPr>
  <p:slideViewPr>
    <p:cSldViewPr>
      <p:cViewPr varScale="1">
        <p:scale>
          <a:sx n="83" d="100"/>
          <a:sy n="83" d="100"/>
        </p:scale>
        <p:origin x="518" y="72"/>
      </p:cViewPr>
      <p:guideLst>
        <p:guide orient="horz" pos="2160"/>
        <p:guide pos="384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B17454-9074-4C3A-9952-A6F6EFB5C2DA}" type="datetimeFigureOut">
              <a:rPr lang="zh-TW" altLang="en-US" smtClean="0"/>
              <a:t>2023/6/8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B5B9F-3B3B-47E9-9A81-AF2D993BB5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07527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C583A1-BADD-4D77-95D1-62C35306343A}" type="datetimeFigureOut">
              <a:rPr lang="zh-TW" altLang="en-US" smtClean="0"/>
              <a:t>2023/6/8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18308-3309-435E-9E3C-CA54CF397C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46551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286000" y="514350"/>
            <a:ext cx="4572000" cy="257175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18308-3309-435E-9E3C-CA54CF397C4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8105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4" name="矩形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5" name="矩形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6" name="矩形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7" name="矩形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0" name="圓角矩形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1" name="圓角矩形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矩形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矩形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矩形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矩形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CD30617C-0D7E-4C19-BBE8-E5CA83F91450}" type="datetime1">
              <a:rPr lang="zh-TW" altLang="en-US" smtClean="0"/>
              <a:t>2023/6/8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5C104-1503-4355-9D74-0718599B08E5}" type="datetime1">
              <a:rPr lang="zh-TW" altLang="en-US" smtClean="0"/>
              <a:t>2023/6/8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1FB2B-B38B-4B04-A5D4-DBF16E959953}" type="datetime1">
              <a:rPr lang="zh-TW" altLang="en-US" smtClean="0"/>
              <a:t>2023/6/8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B890C-0038-46D0-8118-75E067EB7A15}" type="datetime1">
              <a:rPr lang="zh-TW" altLang="en-US" smtClean="0"/>
              <a:t>2023/6/8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A58C-3C47-4C9F-A99F-D291F2FA6129}" type="datetime1">
              <a:rPr lang="zh-TW" altLang="en-US" smtClean="0"/>
              <a:t>2023/6/8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82448-DE0A-4F84-BD84-EB8824FCA9EA}" type="datetime1">
              <a:rPr lang="zh-TW" altLang="en-US" smtClean="0"/>
              <a:t>2023/6/8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26" name="日期版面配置區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015F38-C2C4-49A4-97A4-262539058EEF}" type="datetime1">
              <a:rPr lang="zh-TW" altLang="en-US" smtClean="0"/>
              <a:t>2023/6/8</a:t>
            </a:fld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70245272-1468-462C-BEBC-7A1478E33F96}" type="datetime1">
              <a:rPr lang="zh-TW" altLang="en-US" smtClean="0"/>
              <a:t>2023/6/8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0690-4B60-4933-8F4B-C1AC52332BE8}" type="datetime1">
              <a:rPr lang="zh-TW" altLang="en-US" smtClean="0"/>
              <a:t>2023/6/8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FD342-FECB-41DF-AE99-850E8C95C091}" type="datetime1">
              <a:rPr lang="zh-TW" altLang="en-US" smtClean="0"/>
              <a:t>2023/6/8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769EC-A93C-4950-B551-91DF853C2E6A}" type="datetime1">
              <a:rPr lang="zh-TW" altLang="en-US" smtClean="0"/>
              <a:t>2023/6/8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9" name="矩形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0" name="矩形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1" name="矩形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矩形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3" name="圓角矩形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4" name="圓角矩形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5" name="矩形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矩形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矩形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8" name="矩形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9" name="矩形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0" name="矩形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843A03A-88B0-4705-BA98-ACDD9B37B4DB}" type="datetime1">
              <a:rPr lang="zh-TW" altLang="en-US" smtClean="0"/>
              <a:t>2023/6/8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-48304" y="1505051"/>
            <a:ext cx="12292535" cy="2099097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博士畢業審查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716136" y="4005064"/>
            <a:ext cx="6604000" cy="27363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中文姓名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英文姓名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實驗室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名稱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指導教授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修業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年限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  年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80F8DAF5-F9F4-444C-BBDB-9D5C883A3652}"/>
              </a:ext>
            </a:extLst>
          </p:cNvPr>
          <p:cNvSpPr txBox="1"/>
          <p:nvPr/>
        </p:nvSpPr>
        <p:spPr>
          <a:xfrm>
            <a:off x="5712643" y="2988297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102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99008" y="3015425"/>
            <a:ext cx="1882552" cy="1066800"/>
          </a:xfrm>
        </p:spPr>
        <p:txBody>
          <a:bodyPr>
            <a:noAutofit/>
          </a:bodyPr>
          <a:lstStyle/>
          <a:p>
            <a:r>
              <a:rPr lang="en-US" altLang="zh-TW" sz="8000" dirty="0"/>
              <a:t>End</a:t>
            </a:r>
            <a:endParaRPr lang="zh-TW" altLang="en-US" sz="80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43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CDEB9-E3FC-46BA-8422-B032AE3EF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Outline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6A853-000B-4657-9E80-F09EDF9CC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資格考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畢業點數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Thesis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AA5FE1-E726-4A97-900C-166469E62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371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CDEB9-E3FC-46BA-8422-B032AE3EF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資格考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6A853-000B-4657-9E80-F09EDF9CC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核心課程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557784" lvl="2" indent="0">
              <a:lnSpc>
                <a:spcPct val="120000"/>
              </a:lnSpc>
              <a:buNone/>
            </a:pPr>
            <a:r>
              <a:rPr lang="zh-TW" altLang="en-US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計算理論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Arial" panose="020B0604020202020204" pitchFamily="34" charset="0"/>
              </a:rPr>
              <a:t>(Theory of Computation)</a:t>
            </a:r>
            <a:r>
              <a:rPr lang="zh-TW" altLang="en-US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Arial" panose="020B0604020202020204" pitchFamily="34" charset="0"/>
              </a:rPr>
              <a:t>75 </a:t>
            </a:r>
            <a:r>
              <a:rPr lang="zh-TW" altLang="en-US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分</a:t>
            </a:r>
            <a:r>
              <a:rPr lang="zh-TW" altLang="en-US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  <a:p>
            <a:pPr marL="557784" lvl="2" indent="0">
              <a:lnSpc>
                <a:spcPct val="120000"/>
              </a:lnSpc>
              <a:buNone/>
            </a:pPr>
            <a:r>
              <a:rPr lang="zh-TW" altLang="en-US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演算法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Arial" panose="020B0604020202020204" pitchFamily="34" charset="0"/>
              </a:rPr>
              <a:t>(Algorithms)</a:t>
            </a:r>
            <a:r>
              <a:rPr lang="zh-TW" altLang="en-US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Arial" panose="020B0604020202020204" pitchFamily="34" charset="0"/>
              </a:rPr>
              <a:t>90 </a:t>
            </a:r>
            <a:r>
              <a:rPr lang="zh-TW" altLang="en-US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分</a:t>
            </a:r>
            <a:r>
              <a:rPr lang="zh-TW" altLang="en-US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  <a:p>
            <a:pPr marL="557784" lvl="2" indent="0">
              <a:lnSpc>
                <a:spcPct val="120000"/>
              </a:lnSpc>
              <a:spcAft>
                <a:spcPts val="800"/>
              </a:spcAft>
              <a:buNone/>
            </a:pPr>
            <a:r>
              <a:rPr lang="zh-TW" altLang="en-US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作業系統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Arial" panose="020B0604020202020204" pitchFamily="34" charset="0"/>
              </a:rPr>
              <a:t>(Operating  Systems)</a:t>
            </a:r>
            <a:r>
              <a:rPr lang="zh-TW" altLang="en-US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Arial" panose="020B0604020202020204" pitchFamily="34" charset="0"/>
              </a:rPr>
              <a:t>81 </a:t>
            </a:r>
            <a:r>
              <a:rPr lang="zh-TW" altLang="en-US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分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必修課程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557784" lvl="2" indent="0">
              <a:lnSpc>
                <a:spcPct val="120000"/>
              </a:lnSpc>
              <a:buNone/>
            </a:pPr>
            <a:r>
              <a:rPr lang="zh-TW" altLang="en-US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資料庫管理系統</a:t>
            </a:r>
            <a:r>
              <a:rPr lang="en-US" altLang="zh-TW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(Database Systems)</a:t>
            </a:r>
            <a:r>
              <a:rPr lang="zh-TW" altLang="en-US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75 </a:t>
            </a:r>
            <a:r>
              <a:rPr lang="zh-TW" altLang="en-US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分</a:t>
            </a:r>
            <a:r>
              <a:rPr lang="zh-TW" altLang="en-US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AA5FE1-E726-4A97-900C-166469E62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381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CDEB9-E3FC-46BA-8422-B032AE3EF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52" y="116632"/>
            <a:ext cx="10972800" cy="106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畢業點數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總點數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:19.53)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6A853-000B-4657-9E80-F09EDF9CC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44" y="1052736"/>
            <a:ext cx="10972800" cy="488704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期刊論文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實得點數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 11.43)</a:t>
            </a:r>
          </a:p>
          <a:p>
            <a:pPr>
              <a:lnSpc>
                <a:spcPct val="150000"/>
              </a:lnSpc>
            </a:pPr>
            <a:endParaRPr 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AA5FE1-E726-4A97-900C-166469E62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4</a:t>
            </a:fld>
            <a:endParaRPr lang="zh-TW" alt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30B3746-929D-43B1-904F-FC280FEDD4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77388"/>
              </p:ext>
            </p:extLst>
          </p:nvPr>
        </p:nvGraphicFramePr>
        <p:xfrm>
          <a:off x="413867" y="1844824"/>
          <a:ext cx="11364265" cy="351758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88663">
                  <a:extLst>
                    <a:ext uri="{9D8B030D-6E8A-4147-A177-3AD203B41FA5}">
                      <a16:colId xmlns:a16="http://schemas.microsoft.com/office/drawing/2014/main" val="1872592186"/>
                    </a:ext>
                  </a:extLst>
                </a:gridCol>
                <a:gridCol w="8800369">
                  <a:extLst>
                    <a:ext uri="{9D8B030D-6E8A-4147-A177-3AD203B41FA5}">
                      <a16:colId xmlns:a16="http://schemas.microsoft.com/office/drawing/2014/main" val="454102155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502021904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504376049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488088160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982778562"/>
                    </a:ext>
                  </a:extLst>
                </a:gridCol>
                <a:gridCol w="635073">
                  <a:extLst>
                    <a:ext uri="{9D8B030D-6E8A-4147-A177-3AD203B41FA5}">
                      <a16:colId xmlns:a16="http://schemas.microsoft.com/office/drawing/2014/main" val="2993975440"/>
                    </a:ext>
                  </a:extLst>
                </a:gridCol>
              </a:tblGrid>
              <a:tr h="3500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#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b="1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作者、題目、期刊名稱</a:t>
                      </a:r>
                      <a:endParaRPr lang="en-US" sz="1600" b="1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b="1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分級</a:t>
                      </a:r>
                      <a:endParaRPr lang="en-US" sz="1600" b="1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b="1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點數</a:t>
                      </a:r>
                      <a:endParaRPr lang="en-US" sz="1600" b="1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b="1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作者數</a:t>
                      </a:r>
                      <a:endParaRPr lang="en-US" sz="1600" b="1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b="1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作者序</a:t>
                      </a:r>
                      <a:endParaRPr lang="en-US" sz="1600" b="1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b="1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實得點數</a:t>
                      </a:r>
                      <a:endParaRPr lang="en-US" sz="1600" b="1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72540388"/>
                  </a:ext>
                </a:extLst>
              </a:tr>
              <a:tr h="84563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10462739"/>
                  </a:ext>
                </a:extLst>
              </a:tr>
              <a:tr h="62973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74065237"/>
                  </a:ext>
                </a:extLst>
              </a:tr>
              <a:tr h="62973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67289844"/>
                  </a:ext>
                </a:extLst>
              </a:tr>
              <a:tr h="62973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218305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864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CDEB9-E3FC-46BA-8422-B032AE3EF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52" y="116632"/>
            <a:ext cx="10972800" cy="106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畢業點數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總點數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:19.53)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6A853-000B-4657-9E80-F09EDF9CC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44" y="1052736"/>
            <a:ext cx="10972800" cy="488704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國際會議論文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實得點數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 5.81)</a:t>
            </a:r>
          </a:p>
          <a:p>
            <a:pPr>
              <a:lnSpc>
                <a:spcPct val="150000"/>
              </a:lnSpc>
            </a:pPr>
            <a:endParaRPr 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AA5FE1-E726-4A97-900C-166469E62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5</a:t>
            </a:fld>
            <a:endParaRPr lang="zh-TW" alt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30B3746-929D-43B1-904F-FC280FEDD4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789196"/>
              </p:ext>
            </p:extLst>
          </p:nvPr>
        </p:nvGraphicFramePr>
        <p:xfrm>
          <a:off x="413867" y="1844824"/>
          <a:ext cx="11364265" cy="351758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88663">
                  <a:extLst>
                    <a:ext uri="{9D8B030D-6E8A-4147-A177-3AD203B41FA5}">
                      <a16:colId xmlns:a16="http://schemas.microsoft.com/office/drawing/2014/main" val="1872592186"/>
                    </a:ext>
                  </a:extLst>
                </a:gridCol>
                <a:gridCol w="8800369">
                  <a:extLst>
                    <a:ext uri="{9D8B030D-6E8A-4147-A177-3AD203B41FA5}">
                      <a16:colId xmlns:a16="http://schemas.microsoft.com/office/drawing/2014/main" val="454102155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502021904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504376049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488088160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982778562"/>
                    </a:ext>
                  </a:extLst>
                </a:gridCol>
                <a:gridCol w="635073">
                  <a:extLst>
                    <a:ext uri="{9D8B030D-6E8A-4147-A177-3AD203B41FA5}">
                      <a16:colId xmlns:a16="http://schemas.microsoft.com/office/drawing/2014/main" val="2993975440"/>
                    </a:ext>
                  </a:extLst>
                </a:gridCol>
              </a:tblGrid>
              <a:tr h="3500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#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b="1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作者、題目、期刊名稱</a:t>
                      </a:r>
                      <a:endParaRPr lang="en-US" sz="1600" b="1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b="1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分級</a:t>
                      </a:r>
                      <a:endParaRPr lang="en-US" sz="1600" b="1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b="1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點數</a:t>
                      </a:r>
                      <a:endParaRPr lang="en-US" sz="1600" b="1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b="1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作者數</a:t>
                      </a:r>
                      <a:endParaRPr lang="en-US" sz="1600" b="1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b="1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作者序</a:t>
                      </a:r>
                      <a:endParaRPr lang="en-US" sz="1600" b="1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b="1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實得點數</a:t>
                      </a:r>
                      <a:endParaRPr lang="en-US" sz="1600" b="1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72540388"/>
                  </a:ext>
                </a:extLst>
              </a:tr>
              <a:tr h="84563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10462739"/>
                  </a:ext>
                </a:extLst>
              </a:tr>
              <a:tr h="62973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74065237"/>
                  </a:ext>
                </a:extLst>
              </a:tr>
              <a:tr h="62973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67289844"/>
                  </a:ext>
                </a:extLst>
              </a:tr>
              <a:tr h="62973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218305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948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CDEB9-E3FC-46BA-8422-B032AE3EF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52" y="116632"/>
            <a:ext cx="10972800" cy="106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畢業點數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總點數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:19.53)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6A853-000B-4657-9E80-F09EDF9CC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44" y="1052736"/>
            <a:ext cx="10972800" cy="50405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國內會議論文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實得點數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 2.29)</a:t>
            </a:r>
          </a:p>
          <a:p>
            <a:pPr>
              <a:lnSpc>
                <a:spcPct val="150000"/>
              </a:lnSpc>
            </a:pPr>
            <a:endParaRPr 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AA5FE1-E726-4A97-900C-166469E62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6</a:t>
            </a:fld>
            <a:endParaRPr lang="zh-TW" alt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30B3746-929D-43B1-904F-FC280FEDD4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113429"/>
              </p:ext>
            </p:extLst>
          </p:nvPr>
        </p:nvGraphicFramePr>
        <p:xfrm>
          <a:off x="413867" y="1916832"/>
          <a:ext cx="11364265" cy="351758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88663">
                  <a:extLst>
                    <a:ext uri="{9D8B030D-6E8A-4147-A177-3AD203B41FA5}">
                      <a16:colId xmlns:a16="http://schemas.microsoft.com/office/drawing/2014/main" val="1872592186"/>
                    </a:ext>
                  </a:extLst>
                </a:gridCol>
                <a:gridCol w="8800369">
                  <a:extLst>
                    <a:ext uri="{9D8B030D-6E8A-4147-A177-3AD203B41FA5}">
                      <a16:colId xmlns:a16="http://schemas.microsoft.com/office/drawing/2014/main" val="454102155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502021904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504376049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488088160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982778562"/>
                    </a:ext>
                  </a:extLst>
                </a:gridCol>
                <a:gridCol w="635073">
                  <a:extLst>
                    <a:ext uri="{9D8B030D-6E8A-4147-A177-3AD203B41FA5}">
                      <a16:colId xmlns:a16="http://schemas.microsoft.com/office/drawing/2014/main" val="2993975440"/>
                    </a:ext>
                  </a:extLst>
                </a:gridCol>
              </a:tblGrid>
              <a:tr h="3500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#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b="1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作者、題目、期刊名稱</a:t>
                      </a:r>
                      <a:endParaRPr lang="en-US" sz="1600" b="1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b="1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分級</a:t>
                      </a:r>
                      <a:endParaRPr lang="en-US" sz="1600" b="1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b="1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點數</a:t>
                      </a:r>
                      <a:endParaRPr lang="en-US" sz="1600" b="1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b="1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作者數</a:t>
                      </a:r>
                      <a:endParaRPr lang="en-US" sz="1600" b="1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b="1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作者序</a:t>
                      </a:r>
                      <a:endParaRPr lang="en-US" sz="1600" b="1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b="1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實得點數</a:t>
                      </a:r>
                      <a:endParaRPr lang="en-US" sz="1600" b="1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72540388"/>
                  </a:ext>
                </a:extLst>
              </a:tr>
              <a:tr h="84563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10462739"/>
                  </a:ext>
                </a:extLst>
              </a:tr>
              <a:tr h="62973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74065237"/>
                  </a:ext>
                </a:extLst>
              </a:tr>
              <a:tr h="62973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67289844"/>
                  </a:ext>
                </a:extLst>
              </a:tr>
              <a:tr h="62973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218305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93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滿足「博士班學位考試辦法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1090609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」規定伍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)(1)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條件，且著作積分超過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10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點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含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以上， 得提出畢業資格審定申請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伍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)(1) A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級期刊論文條款：在相關之國際期刊發表至少一篇等級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A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之期刊論文，且申請人 應列為作者第一位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指導教授及共同指導教授排名不計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186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論文摘要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論文題目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適用於編碼標準之快速決策</a:t>
            </a:r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演算法</a:t>
            </a:r>
            <a:r>
              <a:rPr lang="zh-TW" altLang="en-US" sz="6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Fast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Decision Algorithms for Video Coding</a:t>
            </a:r>
            <a:endParaRPr lang="zh-TW" altLang="zh-TW" sz="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論文大綱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隨著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近年網路串流媒體以及大解析度影片的興起，需要更高效率的編碼軟體將其視訊資料壓縮，提高其傳輸效率。除了較廣泛使用的編碼標準如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High Efficiency Video Coding (HEVC / H.265)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等，目前最新的編碼標準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Versatile Video Coding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(VVC / H.266)</a:t>
            </a:r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已經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於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2020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年推出。然而，無論是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H.265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或是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H.266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都會面臨到編碼時間過長的問題，因此如何提升編碼效率為重要的課題</a:t>
            </a:r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提出三個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針對編碼單元、畫面內預測加速之演算法。</a:t>
            </a:r>
            <a:endParaRPr lang="zh-TW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15760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D34F06-5B46-4C1A-99B7-584A32E08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9</a:t>
            </a:fld>
            <a:endParaRPr lang="zh-TW" alt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193171-17E6-4F3D-BE0D-DCE3EAF10A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448" y="770457"/>
            <a:ext cx="4496064" cy="591164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28C67CA-3FBF-4FE2-9BB9-094691B76B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92696"/>
            <a:ext cx="4608512" cy="5989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39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佈景主題1">
  <a:themeElements>
    <a:clrScheme name="都會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都會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都會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佈景主題1</Template>
  <TotalTime>72223</TotalTime>
  <Words>390</Words>
  <Application>Microsoft Office PowerPoint</Application>
  <PresentationFormat>寬螢幕</PresentationFormat>
  <Paragraphs>65</Paragraphs>
  <Slides>10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20" baseType="lpstr">
      <vt:lpstr>微軟正黑體</vt:lpstr>
      <vt:lpstr>新細明體</vt:lpstr>
      <vt:lpstr>標楷體</vt:lpstr>
      <vt:lpstr>Arial</vt:lpstr>
      <vt:lpstr>Calibri</vt:lpstr>
      <vt:lpstr>Georgia</vt:lpstr>
      <vt:lpstr>Times New Roman</vt:lpstr>
      <vt:lpstr>Trebuchet MS</vt:lpstr>
      <vt:lpstr>Wingdings 2</vt:lpstr>
      <vt:lpstr>佈景主題1</vt:lpstr>
      <vt:lpstr>博士畢業審查</vt:lpstr>
      <vt:lpstr>Outline</vt:lpstr>
      <vt:lpstr>資格考</vt:lpstr>
      <vt:lpstr>畢業點數(總點數:19.53)</vt:lpstr>
      <vt:lpstr>畢業點數(總點數:19.53)</vt:lpstr>
      <vt:lpstr>畢業點數(總點數:19.53)</vt:lpstr>
      <vt:lpstr>PowerPoint 簡報</vt:lpstr>
      <vt:lpstr>論文摘要</vt:lpstr>
      <vt:lpstr>PowerPoint 簡報</vt:lpstr>
      <vt:lpstr>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Latent Space Model for Road Networks to Predict Time-Varying Traffic</dc:title>
  <dc:creator>Sam</dc:creator>
  <cp:lastModifiedBy>Windows 使用者</cp:lastModifiedBy>
  <cp:revision>837</cp:revision>
  <dcterms:created xsi:type="dcterms:W3CDTF">2017-07-03T06:09:05Z</dcterms:created>
  <dcterms:modified xsi:type="dcterms:W3CDTF">2023-06-08T01:37:13Z</dcterms:modified>
</cp:coreProperties>
</file>